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5C12"/>
    <a:srgbClr val="E3A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inimized">
    <p:restoredLeft sz="0" autoAdjust="0"/>
    <p:restoredTop sz="0" autoAdjust="0"/>
  </p:normalViewPr>
  <p:slideViewPr>
    <p:cSldViewPr snapToGrid="0">
      <p:cViewPr varScale="1">
        <p:scale>
          <a:sx n="15" d="100"/>
          <a:sy n="15" d="100"/>
        </p:scale>
        <p:origin x="4046" y="2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3EAA-BC48-433D-9A92-DCBE2F37E0D8}" type="datetimeFigureOut">
              <a:rPr lang="fr-FR" smtClean="0"/>
              <a:t>11/09/2017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109A-08B1-46EB-A9FF-71F0058A96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7648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3EAA-BC48-433D-9A92-DCBE2F37E0D8}" type="datetimeFigureOut">
              <a:rPr lang="fr-FR" smtClean="0"/>
              <a:t>11/09/2017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109A-08B1-46EB-A9FF-71F0058A96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0603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3EAA-BC48-433D-9A92-DCBE2F37E0D8}" type="datetimeFigureOut">
              <a:rPr lang="fr-FR" smtClean="0"/>
              <a:t>11/09/2017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109A-08B1-46EB-A9FF-71F0058A96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2601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3EAA-BC48-433D-9A92-DCBE2F37E0D8}" type="datetimeFigureOut">
              <a:rPr lang="fr-FR" smtClean="0"/>
              <a:t>11/09/2017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109A-08B1-46EB-A9FF-71F0058A96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3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3EAA-BC48-433D-9A92-DCBE2F37E0D8}" type="datetimeFigureOut">
              <a:rPr lang="fr-FR" smtClean="0"/>
              <a:t>11/09/2017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109A-08B1-46EB-A9FF-71F0058A96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5715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3EAA-BC48-433D-9A92-DCBE2F37E0D8}" type="datetimeFigureOut">
              <a:rPr lang="fr-FR" smtClean="0"/>
              <a:t>11/09/2017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109A-08B1-46EB-A9FF-71F0058A96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059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3EAA-BC48-433D-9A92-DCBE2F37E0D8}" type="datetimeFigureOut">
              <a:rPr lang="fr-FR" smtClean="0"/>
              <a:t>11/09/2017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109A-08B1-46EB-A9FF-71F0058A96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8228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3EAA-BC48-433D-9A92-DCBE2F37E0D8}" type="datetimeFigureOut">
              <a:rPr lang="fr-FR" smtClean="0"/>
              <a:t>11/09/2017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109A-08B1-46EB-A9FF-71F0058A96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5316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3EAA-BC48-433D-9A92-DCBE2F37E0D8}" type="datetimeFigureOut">
              <a:rPr lang="fr-FR" smtClean="0"/>
              <a:t>11/09/2017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109A-08B1-46EB-A9FF-71F0058A96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99782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3EAA-BC48-433D-9A92-DCBE2F37E0D8}" type="datetimeFigureOut">
              <a:rPr lang="fr-FR" smtClean="0"/>
              <a:t>11/09/2017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109A-08B1-46EB-A9FF-71F0058A96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185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dirty="0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3EAA-BC48-433D-9A92-DCBE2F37E0D8}" type="datetimeFigureOut">
              <a:rPr lang="fr-FR" smtClean="0"/>
              <a:t>11/09/2017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109A-08B1-46EB-A9FF-71F0058A96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5421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03EAA-BC48-433D-9A92-DCBE2F37E0D8}" type="datetimeFigureOut">
              <a:rPr lang="fr-FR" smtClean="0"/>
              <a:t>11/09/2017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3109A-08B1-46EB-A9FF-71F0058A96E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4431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EssentielSopra-subscribe@yahoogroupes.fr" TargetMode="External"/><Relationship Id="rId4" Type="http://schemas.openxmlformats.org/officeDocument/2006/relationships/hyperlink" Target="http://cfdtsoprasteria.blogspot.f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923925" y="142875"/>
            <a:ext cx="550545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 smtClean="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NON</a:t>
            </a:r>
          </a:p>
          <a:p>
            <a:pPr algn="ctr"/>
            <a:r>
              <a:rPr lang="fr-FR" sz="4800" b="1" dirty="0" smtClean="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ON NE VEUT PAS</a:t>
            </a:r>
            <a:endParaRPr lang="fr-FR" sz="4800" b="1" dirty="0"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7656" y="1714154"/>
            <a:ext cx="2743200" cy="18481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Travailler </a:t>
            </a:r>
            <a:br>
              <a:rPr lang="fr-FR" b="1" dirty="0" smtClean="0"/>
            </a:br>
            <a:r>
              <a:rPr lang="fr-FR" b="1" dirty="0" smtClean="0"/>
              <a:t>de contrat de chantier </a:t>
            </a:r>
            <a:br>
              <a:rPr lang="fr-FR" b="1" dirty="0" smtClean="0"/>
            </a:br>
            <a:r>
              <a:rPr lang="fr-FR" b="1" dirty="0" smtClean="0"/>
              <a:t>en contrat de chantier toute notre vie !</a:t>
            </a:r>
          </a:p>
          <a:p>
            <a:pPr algn="ctr"/>
            <a:r>
              <a:rPr lang="fr-FR" sz="1400" dirty="0" smtClean="0"/>
              <a:t>Et faire payer l’interchantier par les allocations chômage …</a:t>
            </a:r>
            <a:endParaRPr lang="fr-FR" sz="1400" dirty="0"/>
          </a:p>
        </p:txBody>
      </p:sp>
      <p:sp>
        <p:nvSpPr>
          <p:cNvPr id="6" name="Rectangle 5"/>
          <p:cNvSpPr/>
          <p:nvPr/>
        </p:nvSpPr>
        <p:spPr>
          <a:xfrm>
            <a:off x="3570969" y="1714154"/>
            <a:ext cx="2743200" cy="18481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Laisser </a:t>
            </a:r>
            <a:r>
              <a:rPr lang="fr-FR" b="1" dirty="0"/>
              <a:t>le patronat décider unilatéralement des accords d'entreprise </a:t>
            </a:r>
            <a:r>
              <a:rPr lang="fr-FR" b="1" dirty="0" smtClean="0"/>
              <a:t>comme il le veut dans son intérêt et celui des actionnaires !</a:t>
            </a:r>
            <a:endParaRPr lang="fr-FR" b="1" dirty="0"/>
          </a:p>
        </p:txBody>
      </p:sp>
      <p:sp>
        <p:nvSpPr>
          <p:cNvPr id="7" name="Rectangle 6"/>
          <p:cNvSpPr/>
          <p:nvPr/>
        </p:nvSpPr>
        <p:spPr>
          <a:xfrm>
            <a:off x="667656" y="3660995"/>
            <a:ext cx="2743200" cy="18158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Que les patrons puissent licencier économiquement à tour de bras en mettant volontairement leur filiale française dans un déficit comptable </a:t>
            </a:r>
            <a:r>
              <a:rPr lang="fr-FR" b="1" u="sng" dirty="0" smtClean="0"/>
              <a:t>factice</a:t>
            </a:r>
            <a:r>
              <a:rPr lang="fr-FR" b="1" dirty="0" smtClean="0"/>
              <a:t>.</a:t>
            </a:r>
            <a:endParaRPr lang="fr-FR" b="1" dirty="0"/>
          </a:p>
        </p:txBody>
      </p:sp>
      <p:sp>
        <p:nvSpPr>
          <p:cNvPr id="8" name="Rectangle 7"/>
          <p:cNvSpPr/>
          <p:nvPr/>
        </p:nvSpPr>
        <p:spPr>
          <a:xfrm>
            <a:off x="3570969" y="3660995"/>
            <a:ext cx="2743200" cy="18158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Autoriser les lettres de licenciement sans motivation! </a:t>
            </a:r>
            <a:br>
              <a:rPr lang="fr-FR" b="1" dirty="0" smtClean="0"/>
            </a:br>
            <a:r>
              <a:rPr lang="fr-FR" sz="1400" dirty="0" smtClean="0"/>
              <a:t>Limiter les recours des salariés aux Prud’hommes. Et plafonner les indemnités à 20 mois pour 30 ans d’ancienneté !...</a:t>
            </a:r>
            <a:endParaRPr lang="fr-FR" sz="1400" dirty="0"/>
          </a:p>
        </p:txBody>
      </p:sp>
      <p:sp>
        <p:nvSpPr>
          <p:cNvPr id="9" name="ZoneTexte 8"/>
          <p:cNvSpPr txBox="1"/>
          <p:nvPr/>
        </p:nvSpPr>
        <p:spPr>
          <a:xfrm>
            <a:off x="326570" y="5813412"/>
            <a:ext cx="61685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100" dirty="0" smtClean="0"/>
              <a:t>Les </a:t>
            </a:r>
            <a:r>
              <a:rPr lang="fr-FR" sz="1100" dirty="0"/>
              <a:t>ordonnances réformant le Code du travail </a:t>
            </a:r>
            <a:r>
              <a:rPr lang="fr-FR" sz="1100" i="1" dirty="0" smtClean="0"/>
              <a:t>(liens sur notre blog) </a:t>
            </a:r>
            <a:r>
              <a:rPr lang="fr-FR" sz="1100" dirty="0" smtClean="0"/>
              <a:t>présentées </a:t>
            </a:r>
            <a:r>
              <a:rPr lang="fr-FR" sz="1100" dirty="0"/>
              <a:t>ce 31 </a:t>
            </a:r>
            <a:r>
              <a:rPr lang="fr-FR" sz="1100" dirty="0" smtClean="0"/>
              <a:t>août visent à détruire méthodiquement nos acquis sociaux !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44713" y="6234441"/>
            <a:ext cx="6168571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1600" b="1" u="sng" dirty="0" smtClean="0">
                <a:solidFill>
                  <a:srgbClr val="E15C12"/>
                </a:solidFill>
              </a:rPr>
              <a:t>NE CROYEZ PAS ÊTRE PROTÉGÉS ! </a:t>
            </a:r>
          </a:p>
          <a:p>
            <a:pPr algn="ctr"/>
            <a:r>
              <a:rPr lang="fr-FR" sz="2000" b="1" dirty="0" smtClean="0">
                <a:solidFill>
                  <a:srgbClr val="E15C12"/>
                </a:solidFill>
                <a:latin typeface="Axure Handwriting" panose="020B0402020200020204" pitchFamily="34" charset="0"/>
              </a:rPr>
              <a:t>La CFDT </a:t>
            </a:r>
            <a:r>
              <a:rPr lang="fr-FR" sz="2000" b="1" dirty="0" err="1" smtClean="0">
                <a:solidFill>
                  <a:srgbClr val="E15C12"/>
                </a:solidFill>
                <a:latin typeface="Axure Handwriting" panose="020B0402020200020204" pitchFamily="34" charset="0"/>
              </a:rPr>
              <a:t>Sopra</a:t>
            </a:r>
            <a:r>
              <a:rPr lang="fr-FR" sz="2000" b="1" smtClean="0">
                <a:solidFill>
                  <a:srgbClr val="E15C12"/>
                </a:solidFill>
                <a:latin typeface="Axure Handwriting" panose="020B0402020200020204" pitchFamily="34" charset="0"/>
              </a:rPr>
              <a:t> Steria,I2S et HR </a:t>
            </a:r>
            <a:r>
              <a:rPr lang="fr-FR" sz="2000" b="1" dirty="0" smtClean="0">
                <a:solidFill>
                  <a:srgbClr val="E15C12"/>
                </a:solidFill>
                <a:latin typeface="Axure Handwriting" panose="020B0402020200020204" pitchFamily="34" charset="0"/>
              </a:rPr>
              <a:t>appelle tous les salariés </a:t>
            </a:r>
            <a:br>
              <a:rPr lang="fr-FR" sz="2000" b="1" dirty="0" smtClean="0">
                <a:solidFill>
                  <a:srgbClr val="E15C12"/>
                </a:solidFill>
                <a:latin typeface="Axure Handwriting" panose="020B0402020200020204" pitchFamily="34" charset="0"/>
              </a:rPr>
            </a:br>
            <a:r>
              <a:rPr lang="fr-FR" sz="2000" b="1" dirty="0" smtClean="0">
                <a:solidFill>
                  <a:srgbClr val="E15C12"/>
                </a:solidFill>
                <a:latin typeface="Axure Handwriting" panose="020B0402020200020204" pitchFamily="34" charset="0"/>
              </a:rPr>
              <a:t>à FAIRE GRÈVE </a:t>
            </a:r>
            <a:br>
              <a:rPr lang="fr-FR" sz="2000" b="1" dirty="0" smtClean="0">
                <a:solidFill>
                  <a:srgbClr val="E15C12"/>
                </a:solidFill>
                <a:latin typeface="Axure Handwriting" panose="020B0402020200020204" pitchFamily="34" charset="0"/>
              </a:rPr>
            </a:br>
            <a:r>
              <a:rPr lang="fr-FR" sz="2000" b="1" dirty="0" smtClean="0">
                <a:solidFill>
                  <a:srgbClr val="E15C12"/>
                </a:solidFill>
                <a:latin typeface="Axure Handwriting" panose="020B0402020200020204" pitchFamily="34" charset="0"/>
              </a:rPr>
              <a:t>et à se joindre aux manifestations </a:t>
            </a:r>
            <a:br>
              <a:rPr lang="fr-FR" sz="2000" b="1" dirty="0" smtClean="0">
                <a:solidFill>
                  <a:srgbClr val="E15C12"/>
                </a:solidFill>
                <a:latin typeface="Axure Handwriting" panose="020B0402020200020204" pitchFamily="34" charset="0"/>
              </a:rPr>
            </a:br>
            <a:r>
              <a:rPr lang="fr-FR" sz="2000" b="1" dirty="0" smtClean="0">
                <a:solidFill>
                  <a:srgbClr val="E15C12"/>
                </a:solidFill>
                <a:latin typeface="Axure Handwriting" panose="020B0402020200020204" pitchFamily="34" charset="0"/>
              </a:rPr>
              <a:t>le MARDI 12 SEPTEMBRE ! 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009" y="7996155"/>
            <a:ext cx="1804405" cy="1668862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2249328" y="7985586"/>
            <a:ext cx="4351889" cy="169277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fr-FR" sz="1200" i="1" dirty="0" smtClean="0">
                <a:solidFill>
                  <a:srgbClr val="E15C12"/>
                </a:solidFill>
              </a:rPr>
              <a:t>Le saviez-vous? La grève… Comment ça marche…</a:t>
            </a:r>
          </a:p>
          <a:p>
            <a:pPr>
              <a:spcAft>
                <a:spcPts val="400"/>
              </a:spcAft>
            </a:pPr>
            <a:r>
              <a:rPr lang="fr-FR" sz="1100" dirty="0" smtClean="0"/>
              <a:t>Lorsqu’un </a:t>
            </a:r>
            <a:r>
              <a:rPr lang="fr-FR" sz="1100" b="1" dirty="0"/>
              <a:t>appel national à la grève </a:t>
            </a:r>
            <a:r>
              <a:rPr lang="fr-FR" sz="1100" dirty="0"/>
              <a:t>est lancé, </a:t>
            </a:r>
            <a:r>
              <a:rPr lang="fr-FR" sz="1100" b="1" dirty="0" smtClean="0"/>
              <a:t>tout </a:t>
            </a:r>
            <a:r>
              <a:rPr lang="fr-FR" sz="1100" b="1" dirty="0"/>
              <a:t>salarié est </a:t>
            </a:r>
            <a:r>
              <a:rPr lang="fr-FR" sz="1100" b="1" dirty="0" smtClean="0"/>
              <a:t>en </a:t>
            </a:r>
            <a:r>
              <a:rPr lang="fr-FR" sz="1100" b="1" dirty="0"/>
              <a:t>droit de se mettre en </a:t>
            </a:r>
            <a:r>
              <a:rPr lang="fr-FR" sz="1100" b="1" dirty="0" smtClean="0"/>
              <a:t>grève.</a:t>
            </a:r>
            <a:endParaRPr lang="fr-FR" sz="1100" b="1" dirty="0"/>
          </a:p>
          <a:p>
            <a:pPr>
              <a:spcAft>
                <a:spcPts val="400"/>
              </a:spcAft>
            </a:pPr>
            <a:r>
              <a:rPr lang="fr-FR" sz="1000" dirty="0"/>
              <a:t>Chez </a:t>
            </a:r>
            <a:r>
              <a:rPr lang="fr-FR" sz="1000" dirty="0" err="1"/>
              <a:t>Sopra</a:t>
            </a:r>
            <a:r>
              <a:rPr lang="fr-FR" sz="1000" dirty="0"/>
              <a:t> </a:t>
            </a:r>
            <a:r>
              <a:rPr lang="fr-FR" sz="1000" dirty="0" err="1"/>
              <a:t>Steria</a:t>
            </a:r>
            <a:r>
              <a:rPr lang="fr-FR" sz="1000" dirty="0"/>
              <a:t>, la grève se déclare dans le </a:t>
            </a:r>
            <a:r>
              <a:rPr lang="fr-FR" sz="1000" dirty="0" smtClean="0"/>
              <a:t>CRA, zone « commentaires » : « mardi 12 septembre : grève 5h » ou « 1j » ou « 1h12 » par ex. Le temps de grève est décompté du salaire.</a:t>
            </a:r>
          </a:p>
          <a:p>
            <a:r>
              <a:rPr lang="fr-FR" sz="1000" dirty="0" smtClean="0"/>
              <a:t>Pour aller à une manif, le salarié peut aussi décaler sa journée. (Accord temps de travail : arrivée possible au choix du salarié entre 7h30 à 9h30 et départ entre 16h45 et 19h30 avec une possibilité de pause midi libre entre 12h et 14h).</a:t>
            </a:r>
            <a:endParaRPr lang="fr-FR" sz="1000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" y="89798"/>
            <a:ext cx="2466975" cy="1275326"/>
          </a:xfrm>
          <a:prstGeom prst="rect">
            <a:avLst/>
          </a:prstGeom>
        </p:spPr>
      </p:pic>
      <p:sp>
        <p:nvSpPr>
          <p:cNvPr id="15" name="ZoneTexte 14"/>
          <p:cNvSpPr txBox="1"/>
          <p:nvPr/>
        </p:nvSpPr>
        <p:spPr>
          <a:xfrm>
            <a:off x="667656" y="5451823"/>
            <a:ext cx="56465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i="1" dirty="0"/>
              <a:t>Pour en savoir plus</a:t>
            </a:r>
            <a:r>
              <a:rPr lang="fr-FR" sz="1100" i="1" dirty="0" smtClean="0"/>
              <a:t>, et vous tenir au courant : </a:t>
            </a:r>
            <a:r>
              <a:rPr lang="fr-FR" sz="1100" i="1" dirty="0">
                <a:hlinkClick r:id="rId4"/>
              </a:rPr>
              <a:t>http://cfdtsoprasteria.blogspot.fr</a:t>
            </a:r>
            <a:r>
              <a:rPr lang="fr-FR" sz="1100" i="1" dirty="0"/>
              <a:t> </a:t>
            </a:r>
            <a:r>
              <a:rPr lang="fr-FR" sz="1100" i="1" dirty="0" smtClean="0"/>
              <a:t/>
            </a:r>
            <a:br>
              <a:rPr lang="fr-FR" sz="1100" i="1" dirty="0" smtClean="0"/>
            </a:br>
            <a:r>
              <a:rPr lang="fr-FR" sz="1100" i="1" dirty="0" smtClean="0"/>
              <a:t>et </a:t>
            </a:r>
            <a:r>
              <a:rPr lang="fr-FR" sz="1100" i="1" dirty="0" smtClean="0">
                <a:hlinkClick r:id="rId5"/>
              </a:rPr>
              <a:t>EssentielSopra-subscribe@yahoogroupes.fr</a:t>
            </a:r>
            <a:r>
              <a:rPr lang="fr-FR" sz="1100" i="1" dirty="0"/>
              <a:t> et </a:t>
            </a:r>
            <a:r>
              <a:rPr lang="fr-FR" sz="1100" i="1" dirty="0">
                <a:solidFill>
                  <a:srgbClr val="7030A0"/>
                </a:solidFill>
              </a:rPr>
              <a:t>http</a:t>
            </a:r>
            <a:r>
              <a:rPr lang="fr-FR" sz="1100" i="1">
                <a:solidFill>
                  <a:srgbClr val="7030A0"/>
                </a:solidFill>
              </a:rPr>
              <a:t>://</a:t>
            </a:r>
            <a:r>
              <a:rPr lang="fr-FR" sz="1100" i="1" smtClean="0">
                <a:solidFill>
                  <a:srgbClr val="7030A0"/>
                </a:solidFill>
              </a:rPr>
              <a:t>www.cfdt-soprasteria-i2s.com</a:t>
            </a:r>
            <a:r>
              <a:rPr lang="fr-FR" sz="1100" i="1" smtClean="0"/>
              <a:t> </a:t>
            </a:r>
            <a:endParaRPr lang="fr-FR" sz="1100" i="1" dirty="0" smtClean="0"/>
          </a:p>
          <a:p>
            <a:pPr algn="ctr"/>
            <a:endParaRPr lang="fr-FR" sz="1100" i="1" dirty="0" smtClean="0"/>
          </a:p>
          <a:p>
            <a:pPr algn="ctr"/>
            <a:endParaRPr lang="fr-FR" sz="1100" dirty="0"/>
          </a:p>
        </p:txBody>
      </p:sp>
      <p:sp>
        <p:nvSpPr>
          <p:cNvPr id="14" name="Rectangle 13"/>
          <p:cNvSpPr/>
          <p:nvPr/>
        </p:nvSpPr>
        <p:spPr>
          <a:xfrm>
            <a:off x="85724" y="76200"/>
            <a:ext cx="6686551" cy="9744075"/>
          </a:xfrm>
          <a:prstGeom prst="rect">
            <a:avLst/>
          </a:prstGeom>
          <a:noFill/>
          <a:ln w="57150">
            <a:solidFill>
              <a:srgbClr val="E15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505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155</Words>
  <Application>Microsoft Office PowerPoint</Application>
  <PresentationFormat>Format A4 (210 x 297 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Axure Handwriting</vt:lpstr>
      <vt:lpstr>Calibri</vt:lpstr>
      <vt:lpstr>Calibri Light</vt:lpstr>
      <vt:lpstr>Segoe UI Black</vt:lpstr>
      <vt:lpstr>Thème Office</vt:lpstr>
      <vt:lpstr>Présentation PowerPoint</vt:lpstr>
    </vt:vector>
  </TitlesOfParts>
  <Company>SopraSteria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GIRAUDEAU Pierre</dc:creator>
  <cp:lastModifiedBy>akoum villard</cp:lastModifiedBy>
  <cp:revision>62</cp:revision>
  <cp:lastPrinted>2017-09-06T14:17:34Z</cp:lastPrinted>
  <dcterms:created xsi:type="dcterms:W3CDTF">2017-09-04T13:55:25Z</dcterms:created>
  <dcterms:modified xsi:type="dcterms:W3CDTF">2017-09-11T14:40:20Z</dcterms:modified>
</cp:coreProperties>
</file>